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8" r:id="rId3"/>
    <p:sldId id="259" r:id="rId4"/>
    <p:sldId id="261" r:id="rId5"/>
    <p:sldId id="260" r:id="rId6"/>
    <p:sldId id="263" r:id="rId7"/>
    <p:sldId id="262" r:id="rId8"/>
    <p:sldId id="264" r:id="rId9"/>
    <p:sldId id="265" r:id="rId10"/>
    <p:sldId id="267" r:id="rId11"/>
    <p:sldId id="266" r:id="rId12"/>
    <p:sldId id="25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1354"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30698B-DC6B-44F9-B8E0-9234E3393F47}" type="datetimeFigureOut">
              <a:rPr lang="en-US" smtClean="0"/>
              <a:pPr/>
              <a:t>3/2/2020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23AB72-804E-4DEE-A950-DE51BBC31F6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Defense Industrial Base sector (DIB)</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DIB is a sector under Department of Defense. It has cyber security program which aims at enhancing and supplementing DIB capacities to protect </a:t>
            </a:r>
            <a:r>
              <a:rPr lang="en-US" sz="1200" kern="1200" dirty="0" err="1" smtClean="0">
                <a:solidFill>
                  <a:schemeClr val="tx1"/>
                </a:solidFill>
                <a:latin typeface="+mn-lt"/>
                <a:ea typeface="+mn-ea"/>
                <a:cs typeface="+mn-cs"/>
              </a:rPr>
              <a:t>DoD’s</a:t>
            </a:r>
            <a:r>
              <a:rPr lang="en-US" sz="1200" kern="1200" dirty="0" smtClean="0">
                <a:solidFill>
                  <a:schemeClr val="tx1"/>
                </a:solidFill>
                <a:latin typeface="+mn-lt"/>
                <a:ea typeface="+mn-ea"/>
                <a:cs typeface="+mn-cs"/>
              </a:rPr>
              <a:t> information and data which resides on and transports unclassified networks and information systems. The program is a partnership between private and public sector designed to increase network defenses, eliminate damages experienced in critical programs and improve the sector’s situational awareness. In this program, classified and unclassified information and data is shared among participants on threat assessment and information.  </a:t>
            </a:r>
          </a:p>
          <a:p>
            <a:endParaRPr lang="en-US" dirty="0"/>
          </a:p>
        </p:txBody>
      </p:sp>
      <p:sp>
        <p:nvSpPr>
          <p:cNvPr id="4" name="Slide Number Placeholder 3"/>
          <p:cNvSpPr>
            <a:spLocks noGrp="1"/>
          </p:cNvSpPr>
          <p:nvPr>
            <p:ph type="sldNum" sz="quarter" idx="10"/>
          </p:nvPr>
        </p:nvSpPr>
        <p:spPr/>
        <p:txBody>
          <a:bodyPr/>
          <a:lstStyle/>
          <a:p>
            <a:fld id="{4623AB72-804E-4DEE-A950-DE51BBC31F68}"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Long supply chain</a:t>
            </a:r>
            <a:r>
              <a:rPr lang="en-US" sz="1200" kern="1200" dirty="0" smtClean="0">
                <a:solidFill>
                  <a:schemeClr val="tx1"/>
                </a:solidFill>
                <a:latin typeface="+mn-lt"/>
                <a:ea typeface="+mn-ea"/>
                <a:cs typeface="+mn-cs"/>
              </a:rPr>
              <a:t>: Defense sector has long supply chain systems for building modern weapons which stretch to companies in different countries which may subject them to cyber manipulation. As a result, developers and innovators of cyber security systems in this sector are experiencing a challenge of intellectual property theft via cyber espionage (Internet Security Alliance, 2019). Additionally, research development requires generations to fully develop making investment and innovation of weaponry expensive. </a:t>
            </a:r>
          </a:p>
          <a:p>
            <a:endParaRPr lang="en-US" dirty="0"/>
          </a:p>
        </p:txBody>
      </p:sp>
      <p:sp>
        <p:nvSpPr>
          <p:cNvPr id="4" name="Slide Number Placeholder 3"/>
          <p:cNvSpPr>
            <a:spLocks noGrp="1"/>
          </p:cNvSpPr>
          <p:nvPr>
            <p:ph type="sldNum" sz="quarter" idx="10"/>
          </p:nvPr>
        </p:nvSpPr>
        <p:spPr/>
        <p:txBody>
          <a:bodyPr/>
          <a:lstStyle/>
          <a:p>
            <a:fld id="{4623AB72-804E-4DEE-A950-DE51BBC31F68}"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It is labor intensive</a:t>
            </a:r>
            <a:r>
              <a:rPr lang="en-US" sz="1200" kern="1200" dirty="0" smtClean="0">
                <a:solidFill>
                  <a:schemeClr val="tx1"/>
                </a:solidFill>
                <a:latin typeface="+mn-lt"/>
                <a:ea typeface="+mn-ea"/>
                <a:cs typeface="+mn-cs"/>
              </a:rPr>
              <a:t>: in DIB’s framework, the process of collaboration in codified and for the agreement to be successful, it requires a lot of labor. The supply chain is long and easily attacked by cyber threats. As a result, finding partners with well developed cyber systems with no loopholes for cyber attacks is challenging; a reason why companies must partner to provide quality services. </a:t>
            </a:r>
          </a:p>
          <a:p>
            <a:endParaRPr lang="en-US" dirty="0"/>
          </a:p>
        </p:txBody>
      </p:sp>
      <p:sp>
        <p:nvSpPr>
          <p:cNvPr id="4" name="Slide Number Placeholder 3"/>
          <p:cNvSpPr>
            <a:spLocks noGrp="1"/>
          </p:cNvSpPr>
          <p:nvPr>
            <p:ph type="sldNum" sz="quarter" idx="10"/>
          </p:nvPr>
        </p:nvSpPr>
        <p:spPr/>
        <p:txBody>
          <a:bodyPr/>
          <a:lstStyle/>
          <a:p>
            <a:fld id="{4623AB72-804E-4DEE-A950-DE51BBC31F68}"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Confusing requirement in information sharing</a:t>
            </a:r>
            <a:r>
              <a:rPr lang="en-US" sz="1200" kern="1200" dirty="0" smtClean="0">
                <a:solidFill>
                  <a:schemeClr val="tx1"/>
                </a:solidFill>
                <a:latin typeface="+mn-lt"/>
                <a:ea typeface="+mn-ea"/>
                <a:cs typeface="+mn-cs"/>
              </a:rPr>
              <a:t>: In cyber security, sharing of information has requirements which are confusing, thereby diverting resources from security measures to compliance. New regulations are established regularly, leading to a significance increase in cost of doing business with the government. Cyber security focus has shifted from incentives to compliance with standards provided for in Executive Order 13636 (Dwyer, 2019). It is important to note that compliance alone cannot guarantee security and has nothing to do with security measures, and therefore, it should not be confused with security. </a:t>
            </a:r>
          </a:p>
          <a:p>
            <a:endParaRPr lang="en-US" dirty="0"/>
          </a:p>
        </p:txBody>
      </p:sp>
      <p:sp>
        <p:nvSpPr>
          <p:cNvPr id="4" name="Slide Number Placeholder 3"/>
          <p:cNvSpPr>
            <a:spLocks noGrp="1"/>
          </p:cNvSpPr>
          <p:nvPr>
            <p:ph type="sldNum" sz="quarter" idx="10"/>
          </p:nvPr>
        </p:nvSpPr>
        <p:spPr/>
        <p:txBody>
          <a:bodyPr/>
          <a:lstStyle/>
          <a:p>
            <a:fld id="{4623AB72-804E-4DEE-A950-DE51BBC31F68}"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Coproduction is required in USA along the value chain</a:t>
            </a:r>
            <a:r>
              <a:rPr lang="en-US" sz="1200" kern="1200" dirty="0" smtClean="0">
                <a:solidFill>
                  <a:schemeClr val="tx1"/>
                </a:solidFill>
                <a:latin typeface="+mn-lt"/>
                <a:ea typeface="+mn-ea"/>
                <a:cs typeface="+mn-cs"/>
              </a:rPr>
              <a:t>. According to Dwyer (2019), when coproduction demand rises, the need for defending network of suppliers increases too, leading to policy in defense sector. Such policies includes those that guides information sharing among companies from different countries and rules of Defense Federal Acquisition Regulation Supplement guiding on methods for safeguarding defense information. The policies pose a challenge to foreign companies making it impossible to comply with imposed standards by the </a:t>
            </a:r>
            <a:r>
              <a:rPr lang="en-US" sz="1200" kern="1200" dirty="0" err="1" smtClean="0">
                <a:solidFill>
                  <a:schemeClr val="tx1"/>
                </a:solidFill>
                <a:latin typeface="+mn-lt"/>
                <a:ea typeface="+mn-ea"/>
                <a:cs typeface="+mn-cs"/>
              </a:rPr>
              <a:t>DoD</a:t>
            </a:r>
            <a:r>
              <a:rPr lang="en-US" sz="1200" kern="1200" dirty="0" smtClean="0">
                <a:solidFill>
                  <a:schemeClr val="tx1"/>
                </a:solidFill>
                <a:latin typeface="+mn-lt"/>
                <a:ea typeface="+mn-ea"/>
                <a:cs typeface="+mn-cs"/>
              </a:rPr>
              <a:t>. Inland defense companies are left at a crossroad of choosing between proceeding with a foreign supplier who lacks compliance standards or failing to comply with contractual offset requirements.</a:t>
            </a:r>
          </a:p>
          <a:p>
            <a:endParaRPr lang="en-US" dirty="0"/>
          </a:p>
        </p:txBody>
      </p:sp>
      <p:sp>
        <p:nvSpPr>
          <p:cNvPr id="4" name="Slide Number Placeholder 3"/>
          <p:cNvSpPr>
            <a:spLocks noGrp="1"/>
          </p:cNvSpPr>
          <p:nvPr>
            <p:ph type="sldNum" sz="quarter" idx="10"/>
          </p:nvPr>
        </p:nvSpPr>
        <p:spPr/>
        <p:txBody>
          <a:bodyPr/>
          <a:lstStyle/>
          <a:p>
            <a:fld id="{4623AB72-804E-4DEE-A950-DE51BBC31F68}"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Cyber security is expensive and difficult to maintain</a:t>
            </a:r>
            <a:r>
              <a:rPr lang="en-US" sz="1200" kern="1200" dirty="0" smtClean="0">
                <a:solidFill>
                  <a:schemeClr val="tx1"/>
                </a:solidFill>
                <a:latin typeface="+mn-lt"/>
                <a:ea typeface="+mn-ea"/>
                <a:cs typeface="+mn-cs"/>
              </a:rPr>
              <a:t>. DIB cyber security policies tend to favor USA-based companies providing cyber security services in USA. When there was reduction of spending in defense sector, many companies expanded their operations in USA to create diversity in cyber security. Later, there was development of International Trafficking in Arms Regulations made the defense sector to establish two distinct networks; for US employees and for non-US employees (Internet Security Alliance, 2019). As a result, unification in cyber defense companies becomes difficult. Privacy laws also pose a challenge in establishing unified monitoring environment. </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623AB72-804E-4DEE-A950-DE51BBC31F68}"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Benefits of Cyber Security in Defense Industrial Base sector</a:t>
            </a: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Protecting critical infrastructure: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Cyber security is designed to enable research and development of military weaponry systems and subsystems used to enhance protection of infrastructure in Department of Defense. DIB cyber security system is considered as an industrial complex which enables research and development, design, production and maintenance of military weapons systems (</a:t>
            </a:r>
            <a:r>
              <a:rPr lang="en-US" sz="1200" kern="1200" dirty="0" err="1" smtClean="0">
                <a:solidFill>
                  <a:schemeClr val="tx1"/>
                </a:solidFill>
                <a:latin typeface="+mn-lt"/>
                <a:ea typeface="+mn-ea"/>
                <a:cs typeface="+mn-cs"/>
              </a:rPr>
              <a:t>Corrin</a:t>
            </a:r>
            <a:r>
              <a:rPr lang="en-US" sz="1200" kern="1200" dirty="0" smtClean="0">
                <a:solidFill>
                  <a:schemeClr val="tx1"/>
                </a:solidFill>
                <a:latin typeface="+mn-lt"/>
                <a:ea typeface="+mn-ea"/>
                <a:cs typeface="+mn-cs"/>
              </a:rPr>
              <a:t>, 2016). Data is shared between government and DIB to elevate security systems in defense against threats. Sharing of the information ensures protection of government systems which have experienced the worst security threats, through architectural and network designs, making them more resilient.  </a:t>
            </a:r>
          </a:p>
          <a:p>
            <a:endParaRPr lang="en-US" dirty="0"/>
          </a:p>
        </p:txBody>
      </p:sp>
      <p:sp>
        <p:nvSpPr>
          <p:cNvPr id="4" name="Slide Number Placeholder 3"/>
          <p:cNvSpPr>
            <a:spLocks noGrp="1"/>
          </p:cNvSpPr>
          <p:nvPr>
            <p:ph type="sldNum" sz="quarter" idx="10"/>
          </p:nvPr>
        </p:nvSpPr>
        <p:spPr/>
        <p:txBody>
          <a:bodyPr/>
          <a:lstStyle/>
          <a:p>
            <a:fld id="{4623AB72-804E-4DEE-A950-DE51BBC31F68}"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Closing malicious loopholes</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Cyber-focused military has contributed to combating of counterfeit plans in the supply chain (</a:t>
            </a:r>
            <a:r>
              <a:rPr lang="en-US" sz="1200" kern="1200" dirty="0" err="1" smtClean="0">
                <a:solidFill>
                  <a:schemeClr val="tx1"/>
                </a:solidFill>
                <a:latin typeface="+mn-lt"/>
                <a:ea typeface="+mn-ea"/>
                <a:cs typeface="+mn-cs"/>
              </a:rPr>
              <a:t>Corrin</a:t>
            </a:r>
            <a:r>
              <a:rPr lang="en-US" sz="1200" kern="1200" dirty="0" smtClean="0">
                <a:solidFill>
                  <a:schemeClr val="tx1"/>
                </a:solidFill>
                <a:latin typeface="+mn-lt"/>
                <a:ea typeface="+mn-ea"/>
                <a:cs typeface="+mn-cs"/>
              </a:rPr>
              <a:t>, 2016). Some parts of the system are compromised, and thus, mission to prevent them from reaching the troops is conducted to prevent potentially malicious programs and weapons. The problem is in increasing complexity of new technology which is being expanded to the military, making its missions IT reliant. Through cyber security systems, risk management in the supply chain is easily managed by the Defense Information Systems Agency. </a:t>
            </a:r>
            <a:endParaRPr lang="en-US" dirty="0"/>
          </a:p>
        </p:txBody>
      </p:sp>
      <p:sp>
        <p:nvSpPr>
          <p:cNvPr id="4" name="Slide Number Placeholder 3"/>
          <p:cNvSpPr>
            <a:spLocks noGrp="1"/>
          </p:cNvSpPr>
          <p:nvPr>
            <p:ph type="sldNum" sz="quarter" idx="10"/>
          </p:nvPr>
        </p:nvSpPr>
        <p:spPr/>
        <p:txBody>
          <a:bodyPr/>
          <a:lstStyle/>
          <a:p>
            <a:fld id="{4623AB72-804E-4DEE-A950-DE51BBC31F68}"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Alliances and coalitions are built</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Public and private companies establish partnerships. </a:t>
            </a:r>
            <a:r>
              <a:rPr lang="en-US" sz="1200" kern="1200" dirty="0" err="1" smtClean="0">
                <a:solidFill>
                  <a:schemeClr val="tx1"/>
                </a:solidFill>
                <a:latin typeface="+mn-lt"/>
                <a:ea typeface="+mn-ea"/>
                <a:cs typeface="+mn-cs"/>
              </a:rPr>
              <a:t>DoD</a:t>
            </a:r>
            <a:r>
              <a:rPr lang="en-US" sz="1200" kern="1200" dirty="0" smtClean="0">
                <a:solidFill>
                  <a:schemeClr val="tx1"/>
                </a:solidFill>
                <a:latin typeface="+mn-lt"/>
                <a:ea typeface="+mn-ea"/>
                <a:cs typeface="+mn-cs"/>
              </a:rPr>
              <a:t> through DIB engages companies from USA and abroad to improve and install cyber systems, leading to establishment of allies who can face threats together. Companies help each other to understand the system better to build stronger networks which are resistant to cyber threats. These partners help in building a wide cyber security environment with defensive capacity.   </a:t>
            </a:r>
          </a:p>
          <a:p>
            <a:r>
              <a:rPr lang="en-US" sz="1200" kern="1200" smtClean="0">
                <a:solidFill>
                  <a:schemeClr val="tx1"/>
                </a:solidFill>
                <a:latin typeface="+mn-lt"/>
                <a:ea typeface="+mn-ea"/>
                <a:cs typeface="+mn-cs"/>
              </a:rPr>
              <a:t/>
            </a:r>
            <a:br>
              <a:rPr lang="en-US" sz="1200" kern="1200" smtClean="0">
                <a:solidFill>
                  <a:schemeClr val="tx1"/>
                </a:solidFill>
                <a:latin typeface="+mn-lt"/>
                <a:ea typeface="+mn-ea"/>
                <a:cs typeface="+mn-cs"/>
              </a:rPr>
            </a:br>
            <a:r>
              <a:rPr lang="en-US" sz="1200" kern="1200" smtClean="0">
                <a:solidFill>
                  <a:schemeClr val="tx1"/>
                </a:solidFill>
                <a:latin typeface="+mn-lt"/>
                <a:ea typeface="+mn-ea"/>
                <a:cs typeface="+mn-cs"/>
              </a:rPr>
              <a:t> </a:t>
            </a:r>
          </a:p>
          <a:p>
            <a:endParaRPr lang="en-US"/>
          </a:p>
        </p:txBody>
      </p:sp>
      <p:sp>
        <p:nvSpPr>
          <p:cNvPr id="4" name="Slide Number Placeholder 3"/>
          <p:cNvSpPr>
            <a:spLocks noGrp="1"/>
          </p:cNvSpPr>
          <p:nvPr>
            <p:ph type="sldNum" sz="quarter" idx="10"/>
          </p:nvPr>
        </p:nvSpPr>
        <p:spPr/>
        <p:txBody>
          <a:bodyPr/>
          <a:lstStyle/>
          <a:p>
            <a:fld id="{4623AB72-804E-4DEE-A950-DE51BBC31F68}"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623AB72-804E-4DEE-A950-DE51BBC31F68}"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2A6ECEC-AE1B-4221-832F-3D247BBA7BEF}" type="datetimeFigureOut">
              <a:rPr lang="en-US" smtClean="0"/>
              <a:pPr/>
              <a:t>3/2/2020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14608F6F-78F1-48A9-AF70-311C4BB067B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2A6ECEC-AE1B-4221-832F-3D247BBA7BEF}" type="datetimeFigureOut">
              <a:rPr lang="en-US" smtClean="0"/>
              <a:pPr/>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608F6F-78F1-48A9-AF70-311C4BB067B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2A6ECEC-AE1B-4221-832F-3D247BBA7BEF}" type="datetimeFigureOut">
              <a:rPr lang="en-US" smtClean="0"/>
              <a:pPr/>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608F6F-78F1-48A9-AF70-311C4BB067B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2A6ECEC-AE1B-4221-832F-3D247BBA7BEF}" type="datetimeFigureOut">
              <a:rPr lang="en-US" smtClean="0"/>
              <a:pPr/>
              <a:t>3/2/2020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608F6F-78F1-48A9-AF70-311C4BB067B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2A6ECEC-AE1B-4221-832F-3D247BBA7BEF}" type="datetimeFigureOut">
              <a:rPr lang="en-US" smtClean="0"/>
              <a:pPr/>
              <a:t>3/2/2020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608F6F-78F1-48A9-AF70-311C4BB067B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2A6ECEC-AE1B-4221-832F-3D247BBA7BEF}" type="datetimeFigureOut">
              <a:rPr lang="en-US" smtClean="0"/>
              <a:pPr/>
              <a:t>3/2/2020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608F6F-78F1-48A9-AF70-311C4BB067B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A6ECEC-AE1B-4221-832F-3D247BBA7BEF}" type="datetimeFigureOut">
              <a:rPr lang="en-US" smtClean="0"/>
              <a:pPr/>
              <a:t>3/2/2020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608F6F-78F1-48A9-AF70-311C4BB067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2A6ECEC-AE1B-4221-832F-3D247BBA7BEF}" type="datetimeFigureOut">
              <a:rPr lang="en-US" smtClean="0"/>
              <a:pPr/>
              <a:t>3/2/2020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608F6F-78F1-48A9-AF70-311C4BB067B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2A6ECEC-AE1B-4221-832F-3D247BBA7BEF}" type="datetimeFigureOut">
              <a:rPr lang="en-US" smtClean="0"/>
              <a:pPr/>
              <a:t>3/2/2020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14608F6F-78F1-48A9-AF70-311C4BB067B6}"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2A6ECEC-AE1B-4221-832F-3D247BBA7BEF}" type="datetimeFigureOut">
              <a:rPr lang="en-US" smtClean="0"/>
              <a:pPr/>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608F6F-78F1-48A9-AF70-311C4BB067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2A6ECEC-AE1B-4221-832F-3D247BBA7BEF}" type="datetimeFigureOut">
              <a:rPr lang="en-US" smtClean="0"/>
              <a:pPr/>
              <a:t>3/2/2020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608F6F-78F1-48A9-AF70-311C4BB067B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2A6ECEC-AE1B-4221-832F-3D247BBA7BEF}" type="datetimeFigureOut">
              <a:rPr lang="en-US" smtClean="0"/>
              <a:pPr/>
              <a:t>3/2/2020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4608F6F-78F1-48A9-AF70-311C4BB067B6}"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isalliance.org/sectors/defense-industrial-base/" TargetMode="External"/><Relationship Id="rId2" Type="http://schemas.openxmlformats.org/officeDocument/2006/relationships/hyperlink" Target="https://www.federaltimes.com/smr/critical-infrastructure/2016/07/18/defense-industrial-base-protecting-the-nation-s-protectors/" TargetMode="External"/><Relationship Id="rId1" Type="http://schemas.openxmlformats.org/officeDocument/2006/relationships/slideLayout" Target="../slideLayouts/slideLayout2.xml"/><Relationship Id="rId4" Type="http://schemas.openxmlformats.org/officeDocument/2006/relationships/hyperlink" Target="https://www.csis.org/analysis/does-defense-departments-new-approach-industrial-base-cybersecurity-create-more-problems-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normAutofit/>
          </a:bodyPr>
          <a:lstStyle/>
          <a:p>
            <a:r>
              <a:rPr lang="en-US" sz="5400" b="1" dirty="0" smtClean="0">
                <a:latin typeface="Times New Roman" pitchFamily="18" charset="0"/>
                <a:cs typeface="Times New Roman" pitchFamily="18" charset="0"/>
              </a:rPr>
              <a:t>Cyber Security</a:t>
            </a:r>
            <a:endParaRPr lang="en-US" sz="5400" b="1" dirty="0">
              <a:latin typeface="Times New Roman" pitchFamily="18" charset="0"/>
              <a:cs typeface="Times New Roman" pitchFamily="18" charset="0"/>
            </a:endParaRPr>
          </a:p>
        </p:txBody>
      </p:sp>
      <p:sp>
        <p:nvSpPr>
          <p:cNvPr id="3" name="Subtitle 2"/>
          <p:cNvSpPr>
            <a:spLocks noGrp="1"/>
          </p:cNvSpPr>
          <p:nvPr>
            <p:ph type="subTitle" idx="1"/>
          </p:nvPr>
        </p:nvSpPr>
        <p:spPr>
          <a:xfrm>
            <a:off x="1295400" y="2286000"/>
            <a:ext cx="6400800" cy="1752600"/>
          </a:xfrm>
        </p:spPr>
        <p:txBody>
          <a:bodyPr>
            <a:noAutofit/>
          </a:bodyPr>
          <a:lstStyle/>
          <a:p>
            <a:r>
              <a:rPr lang="en-US" sz="5400" b="1" dirty="0" smtClean="0">
                <a:solidFill>
                  <a:schemeClr val="tx1"/>
                </a:solidFill>
                <a:latin typeface="Times New Roman" pitchFamily="18" charset="0"/>
                <a:cs typeface="Times New Roman" pitchFamily="18" charset="0"/>
              </a:rPr>
              <a:t>Name</a:t>
            </a:r>
          </a:p>
          <a:p>
            <a:r>
              <a:rPr lang="en-US" sz="5400" b="1" dirty="0" smtClean="0">
                <a:solidFill>
                  <a:schemeClr val="tx1"/>
                </a:solidFill>
                <a:latin typeface="Times New Roman" pitchFamily="18" charset="0"/>
                <a:cs typeface="Times New Roman" pitchFamily="18" charset="0"/>
              </a:rPr>
              <a:t>Institution</a:t>
            </a:r>
          </a:p>
          <a:p>
            <a:r>
              <a:rPr lang="en-US" sz="5400" b="1" dirty="0" smtClean="0">
                <a:solidFill>
                  <a:schemeClr val="tx1"/>
                </a:solidFill>
                <a:latin typeface="Times New Roman" pitchFamily="18" charset="0"/>
                <a:cs typeface="Times New Roman" pitchFamily="18" charset="0"/>
              </a:rPr>
              <a:t>Date</a:t>
            </a:r>
            <a:endParaRPr lang="en-US" sz="5400" b="1" dirty="0">
              <a:solidFill>
                <a:schemeClr val="tx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Defense Industrial Base sector (DIB</a:t>
            </a:r>
            <a:r>
              <a:rPr lang="en-US" b="1"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3200" dirty="0" smtClean="0">
                <a:latin typeface="Times New Roman" pitchFamily="18" charset="0"/>
                <a:cs typeface="Times New Roman" pitchFamily="18" charset="0"/>
              </a:rPr>
              <a:t>It was established under Department of Defense (</a:t>
            </a:r>
            <a:r>
              <a:rPr lang="en-US" sz="3200" dirty="0" err="1" smtClean="0">
                <a:latin typeface="Times New Roman" pitchFamily="18" charset="0"/>
                <a:cs typeface="Times New Roman" pitchFamily="18" charset="0"/>
              </a:rPr>
              <a:t>DoD</a:t>
            </a:r>
            <a:r>
              <a:rPr lang="en-US" sz="3200" dirty="0" smtClean="0">
                <a:latin typeface="Times New Roman" pitchFamily="18" charset="0"/>
                <a:cs typeface="Times New Roman" pitchFamily="18" charset="0"/>
              </a:rPr>
              <a:t>).</a:t>
            </a:r>
          </a:p>
          <a:p>
            <a:r>
              <a:rPr lang="en-US" sz="3200" dirty="0" smtClean="0">
                <a:latin typeface="Times New Roman" pitchFamily="18" charset="0"/>
                <a:cs typeface="Times New Roman" pitchFamily="18" charset="0"/>
              </a:rPr>
              <a:t>Its cyber security program protects </a:t>
            </a:r>
            <a:r>
              <a:rPr lang="en-US" sz="3200" dirty="0" err="1" smtClean="0">
                <a:latin typeface="Times New Roman" pitchFamily="18" charset="0"/>
                <a:cs typeface="Times New Roman" pitchFamily="18" charset="0"/>
              </a:rPr>
              <a:t>DoD’s</a:t>
            </a:r>
            <a:r>
              <a:rPr lang="en-US" sz="3200" dirty="0" smtClean="0">
                <a:latin typeface="Times New Roman" pitchFamily="18" charset="0"/>
                <a:cs typeface="Times New Roman" pitchFamily="18" charset="0"/>
              </a:rPr>
              <a:t> information and data in classified and unclassified networks and information systems</a:t>
            </a:r>
          </a:p>
          <a:p>
            <a:r>
              <a:rPr lang="en-US" sz="3200" dirty="0" smtClean="0">
                <a:latin typeface="Times New Roman" pitchFamily="18" charset="0"/>
                <a:cs typeface="Times New Roman" pitchFamily="18" charset="0"/>
              </a:rPr>
              <a:t>There is sharing of information and data among service providers and the </a:t>
            </a:r>
            <a:r>
              <a:rPr lang="en-US" sz="3200" dirty="0" err="1" smtClean="0">
                <a:latin typeface="Times New Roman" pitchFamily="18" charset="0"/>
                <a:cs typeface="Times New Roman" pitchFamily="18" charset="0"/>
              </a:rPr>
              <a:t>governemt</a:t>
            </a:r>
            <a:endParaRPr lang="en-US" sz="3200" dirty="0" smtClean="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Times New Roman" pitchFamily="18" charset="0"/>
                <a:cs typeface="Times New Roman" pitchFamily="18" charset="0"/>
              </a:rPr>
              <a:t>Challenges</a:t>
            </a:r>
            <a:endParaRPr lang="en-US" sz="5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US" sz="3200" b="1" dirty="0" smtClean="0">
                <a:latin typeface="Times New Roman" pitchFamily="18" charset="0"/>
                <a:cs typeface="Times New Roman" pitchFamily="18" charset="0"/>
              </a:rPr>
              <a:t>1. Long supply chain</a:t>
            </a:r>
          </a:p>
          <a:p>
            <a:r>
              <a:rPr lang="en-US" sz="3200" dirty="0" smtClean="0">
                <a:latin typeface="Times New Roman" pitchFamily="18" charset="0"/>
                <a:cs typeface="Times New Roman" pitchFamily="18" charset="0"/>
              </a:rPr>
              <a:t>Different companies from different countries are used to supply cyber security services</a:t>
            </a:r>
          </a:p>
          <a:p>
            <a:r>
              <a:rPr lang="en-US" sz="3200" dirty="0" smtClean="0">
                <a:latin typeface="Times New Roman" pitchFamily="18" charset="0"/>
                <a:cs typeface="Times New Roman" pitchFamily="18" charset="0"/>
              </a:rPr>
              <a:t>They can easily be subjected to manipulation.</a:t>
            </a:r>
          </a:p>
          <a:p>
            <a:r>
              <a:rPr lang="en-US" sz="3200" dirty="0" smtClean="0">
                <a:latin typeface="Times New Roman" pitchFamily="18" charset="0"/>
                <a:cs typeface="Times New Roman" pitchFamily="18" charset="0"/>
              </a:rPr>
              <a:t>Intellectual property is at risk through cyber theft</a:t>
            </a:r>
          </a:p>
          <a:p>
            <a:r>
              <a:rPr lang="en-US" sz="3200" dirty="0" smtClean="0">
                <a:latin typeface="Times New Roman" pitchFamily="18" charset="0"/>
                <a:cs typeface="Times New Roman" pitchFamily="18" charset="0"/>
              </a:rPr>
              <a:t>Development in cyber research requires generations to be developed.</a:t>
            </a:r>
            <a:endParaRPr lang="en-US" sz="32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Challenges continued</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buNone/>
            </a:pPr>
            <a:r>
              <a:rPr lang="en-US" sz="3200" b="1" dirty="0" smtClean="0"/>
              <a:t>2. It is labor intensive</a:t>
            </a:r>
          </a:p>
          <a:p>
            <a:r>
              <a:rPr lang="en-US" sz="3200" dirty="0" smtClean="0"/>
              <a:t>Development of cyber security network for such a huge organization requires a lot of labor. </a:t>
            </a:r>
          </a:p>
          <a:p>
            <a:r>
              <a:rPr lang="en-US" sz="3200" dirty="0" smtClean="0"/>
              <a:t>The long supply chain requires critical attention to clear any possibility of threats.</a:t>
            </a:r>
          </a:p>
          <a:p>
            <a:r>
              <a:rPr lang="en-US" sz="3200" dirty="0" smtClean="0"/>
              <a:t> Partnering of private and public sector ensures division of roles and responsibilities.</a:t>
            </a:r>
            <a:endParaRPr lang="en-US" sz="3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Challenges continued</a:t>
            </a:r>
            <a:endParaRPr lang="en-US" dirty="0"/>
          </a:p>
        </p:txBody>
      </p:sp>
      <p:sp>
        <p:nvSpPr>
          <p:cNvPr id="3" name="Content Placeholder 2"/>
          <p:cNvSpPr>
            <a:spLocks noGrp="1"/>
          </p:cNvSpPr>
          <p:nvPr>
            <p:ph idx="1"/>
          </p:nvPr>
        </p:nvSpPr>
        <p:spPr/>
        <p:txBody>
          <a:bodyPr>
            <a:noAutofit/>
          </a:bodyPr>
          <a:lstStyle/>
          <a:p>
            <a:pPr>
              <a:buNone/>
            </a:pPr>
            <a:r>
              <a:rPr lang="en-US" sz="3200" b="1" dirty="0" smtClean="0">
                <a:latin typeface="Times New Roman" pitchFamily="18" charset="0"/>
                <a:cs typeface="Times New Roman" pitchFamily="18" charset="0"/>
              </a:rPr>
              <a:t>3. Confusing requirement in sharing information</a:t>
            </a:r>
          </a:p>
          <a:p>
            <a:r>
              <a:rPr lang="en-US" sz="3200" dirty="0" smtClean="0">
                <a:latin typeface="Times New Roman" pitchFamily="18" charset="0"/>
                <a:cs typeface="Times New Roman" pitchFamily="18" charset="0"/>
              </a:rPr>
              <a:t>Requirements on information sharing diverge from security measures to compliance</a:t>
            </a:r>
          </a:p>
          <a:p>
            <a:r>
              <a:rPr lang="en-US" sz="3200" dirty="0" smtClean="0">
                <a:latin typeface="Times New Roman" pitchFamily="18" charset="0"/>
                <a:cs typeface="Times New Roman" pitchFamily="18" charset="0"/>
              </a:rPr>
              <a:t>New regulations are established often, increasing cost of operation</a:t>
            </a:r>
          </a:p>
          <a:p>
            <a:r>
              <a:rPr lang="en-US" sz="3200" dirty="0" smtClean="0">
                <a:latin typeface="Times New Roman" pitchFamily="18" charset="0"/>
                <a:cs typeface="Times New Roman" pitchFamily="18" charset="0"/>
              </a:rPr>
              <a:t>Compliance and security measures cannot be compared and one should not be treated as more important than the other</a:t>
            </a:r>
          </a:p>
          <a:p>
            <a:endParaRPr lang="en-US" sz="32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Challenges continued</a:t>
            </a:r>
            <a:endParaRPr lang="en-US" dirty="0"/>
          </a:p>
        </p:txBody>
      </p:sp>
      <p:sp>
        <p:nvSpPr>
          <p:cNvPr id="3" name="Content Placeholder 2"/>
          <p:cNvSpPr>
            <a:spLocks noGrp="1"/>
          </p:cNvSpPr>
          <p:nvPr>
            <p:ph idx="1"/>
          </p:nvPr>
        </p:nvSpPr>
        <p:spPr/>
        <p:txBody>
          <a:bodyPr>
            <a:normAutofit/>
          </a:bodyPr>
          <a:lstStyle/>
          <a:p>
            <a:pPr>
              <a:buNone/>
            </a:pPr>
            <a:r>
              <a:rPr lang="en-US" sz="3200" b="1" dirty="0" smtClean="0">
                <a:latin typeface="Times New Roman" pitchFamily="18" charset="0"/>
                <a:cs typeface="Times New Roman" pitchFamily="18" charset="0"/>
              </a:rPr>
              <a:t>4. Coproduction </a:t>
            </a:r>
            <a:r>
              <a:rPr lang="en-US" sz="3200" b="1" dirty="0">
                <a:latin typeface="Times New Roman" pitchFamily="18" charset="0"/>
                <a:cs typeface="Times New Roman" pitchFamily="18" charset="0"/>
              </a:rPr>
              <a:t>is required in USA along the value </a:t>
            </a:r>
            <a:r>
              <a:rPr lang="en-US" sz="3200" b="1" dirty="0" smtClean="0">
                <a:latin typeface="Times New Roman" pitchFamily="18" charset="0"/>
                <a:cs typeface="Times New Roman" pitchFamily="18" charset="0"/>
              </a:rPr>
              <a:t>chain</a:t>
            </a:r>
          </a:p>
          <a:p>
            <a:r>
              <a:rPr lang="en-US" sz="3200" dirty="0" smtClean="0">
                <a:latin typeface="Times New Roman" pitchFamily="18" charset="0"/>
                <a:cs typeface="Times New Roman" pitchFamily="18" charset="0"/>
              </a:rPr>
              <a:t>It leads to increase in demand and the need for suppliers to provide the services</a:t>
            </a:r>
          </a:p>
          <a:p>
            <a:r>
              <a:rPr lang="en-US" sz="3200" dirty="0" smtClean="0">
                <a:latin typeface="Times New Roman" pitchFamily="18" charset="0"/>
                <a:cs typeface="Times New Roman" pitchFamily="18" charset="0"/>
              </a:rPr>
              <a:t>Policies are formulated to guide information sharing</a:t>
            </a:r>
          </a:p>
          <a:p>
            <a:r>
              <a:rPr lang="en-US" sz="3200" dirty="0" smtClean="0">
                <a:latin typeface="Times New Roman" pitchFamily="18" charset="0"/>
                <a:cs typeface="Times New Roman" pitchFamily="18" charset="0"/>
              </a:rPr>
              <a:t>The policies have many demands which are costly to comply with</a:t>
            </a:r>
          </a:p>
          <a:p>
            <a:endParaRPr lang="en-US" sz="32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Challenges continued</a:t>
            </a:r>
            <a:endParaRPr lang="en-US" dirty="0"/>
          </a:p>
        </p:txBody>
      </p:sp>
      <p:sp>
        <p:nvSpPr>
          <p:cNvPr id="3" name="Content Placeholder 2"/>
          <p:cNvSpPr>
            <a:spLocks noGrp="1"/>
          </p:cNvSpPr>
          <p:nvPr>
            <p:ph idx="1"/>
          </p:nvPr>
        </p:nvSpPr>
        <p:spPr/>
        <p:txBody>
          <a:bodyPr>
            <a:noAutofit/>
          </a:bodyPr>
          <a:lstStyle/>
          <a:p>
            <a:pPr>
              <a:buNone/>
            </a:pPr>
            <a:r>
              <a:rPr lang="en-US" sz="3200" b="1" dirty="0" smtClean="0">
                <a:latin typeface="Times New Roman" pitchFamily="18" charset="0"/>
                <a:cs typeface="Times New Roman" pitchFamily="18" charset="0"/>
              </a:rPr>
              <a:t>5. It is expensive and difficult to maintain</a:t>
            </a:r>
          </a:p>
          <a:p>
            <a:r>
              <a:rPr lang="en-US" sz="3200" dirty="0" smtClean="0"/>
              <a:t>Cyber </a:t>
            </a:r>
            <a:r>
              <a:rPr lang="en-US" sz="3200" dirty="0"/>
              <a:t>security policies </a:t>
            </a:r>
            <a:r>
              <a:rPr lang="en-US" sz="3200" dirty="0" smtClean="0"/>
              <a:t>favor </a:t>
            </a:r>
            <a:r>
              <a:rPr lang="en-US" sz="3200" dirty="0"/>
              <a:t>USA-based </a:t>
            </a:r>
            <a:r>
              <a:rPr lang="en-US" sz="3200" dirty="0" smtClean="0"/>
              <a:t>companies more than foreign countries </a:t>
            </a:r>
          </a:p>
          <a:p>
            <a:r>
              <a:rPr lang="en-US" sz="3200" dirty="0" smtClean="0">
                <a:latin typeface="Times New Roman" pitchFamily="18" charset="0"/>
                <a:cs typeface="Times New Roman" pitchFamily="18" charset="0"/>
              </a:rPr>
              <a:t>US and non-US frameworks were developed to address the needs for US and foreign nations</a:t>
            </a:r>
          </a:p>
          <a:p>
            <a:r>
              <a:rPr lang="en-US" sz="3200" dirty="0" smtClean="0">
                <a:latin typeface="Times New Roman" pitchFamily="18" charset="0"/>
                <a:cs typeface="Times New Roman" pitchFamily="18" charset="0"/>
              </a:rPr>
              <a:t>Policy laws makes it difficult to accomplish information sharing</a:t>
            </a:r>
          </a:p>
          <a:p>
            <a:r>
              <a:rPr lang="en-US" sz="3200" dirty="0" smtClean="0">
                <a:latin typeface="Times New Roman" pitchFamily="18" charset="0"/>
                <a:cs typeface="Times New Roman" pitchFamily="18" charset="0"/>
              </a:rPr>
              <a:t>Unification of companies is difficult due to many policies</a:t>
            </a:r>
            <a:endParaRPr lang="en-US" sz="32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Benefits of Cyber Security in Defense Industrial Base </a:t>
            </a:r>
            <a:r>
              <a:rPr lang="en-US" b="1" dirty="0" smtClean="0">
                <a:latin typeface="Times New Roman" pitchFamily="18" charset="0"/>
                <a:cs typeface="Times New Roman" pitchFamily="18" charset="0"/>
              </a:rPr>
              <a:t>sector</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US" b="1" dirty="0" smtClean="0">
                <a:latin typeface="Times New Roman" pitchFamily="18" charset="0"/>
                <a:cs typeface="Times New Roman" pitchFamily="18" charset="0"/>
              </a:rPr>
              <a:t>1. Protecting </a:t>
            </a:r>
            <a:r>
              <a:rPr lang="en-US" b="1" dirty="0">
                <a:latin typeface="Times New Roman" pitchFamily="18" charset="0"/>
                <a:cs typeface="Times New Roman" pitchFamily="18" charset="0"/>
              </a:rPr>
              <a:t>critical </a:t>
            </a:r>
            <a:r>
              <a:rPr lang="en-US" b="1" dirty="0" smtClean="0">
                <a:latin typeface="Times New Roman" pitchFamily="18" charset="0"/>
                <a:cs typeface="Times New Roman" pitchFamily="18" charset="0"/>
              </a:rPr>
              <a:t>infrastructure</a:t>
            </a:r>
          </a:p>
          <a:p>
            <a:r>
              <a:rPr lang="en-US" dirty="0" smtClean="0">
                <a:latin typeface="Times New Roman" pitchFamily="18" charset="0"/>
                <a:cs typeface="Times New Roman" pitchFamily="18" charset="0"/>
              </a:rPr>
              <a:t>Through research and development of military weaponry systems</a:t>
            </a:r>
          </a:p>
          <a:p>
            <a:r>
              <a:rPr lang="en-US" dirty="0" smtClean="0">
                <a:latin typeface="Times New Roman" pitchFamily="18" charset="0"/>
                <a:cs typeface="Times New Roman" pitchFamily="18" charset="0"/>
              </a:rPr>
              <a:t>It enhances </a:t>
            </a:r>
            <a:r>
              <a:rPr lang="en-US" dirty="0">
                <a:latin typeface="Times New Roman" pitchFamily="18" charset="0"/>
                <a:cs typeface="Times New Roman" pitchFamily="18" charset="0"/>
              </a:rPr>
              <a:t>protection of infrastructure in </a:t>
            </a:r>
            <a:r>
              <a:rPr lang="en-US" dirty="0" smtClean="0">
                <a:latin typeface="Times New Roman" pitchFamily="18" charset="0"/>
                <a:cs typeface="Times New Roman" pitchFamily="18" charset="0"/>
              </a:rPr>
              <a:t>Department </a:t>
            </a:r>
            <a:r>
              <a:rPr lang="en-US" dirty="0">
                <a:latin typeface="Times New Roman" pitchFamily="18" charset="0"/>
                <a:cs typeface="Times New Roman" pitchFamily="18" charset="0"/>
              </a:rPr>
              <a:t>of </a:t>
            </a:r>
            <a:r>
              <a:rPr lang="en-US" dirty="0" smtClean="0">
                <a:latin typeface="Times New Roman" pitchFamily="18" charset="0"/>
                <a:cs typeface="Times New Roman" pitchFamily="18" charset="0"/>
              </a:rPr>
              <a:t>Defense</a:t>
            </a:r>
          </a:p>
          <a:p>
            <a:r>
              <a:rPr lang="en-US" dirty="0" smtClean="0">
                <a:latin typeface="Times New Roman" pitchFamily="18" charset="0"/>
                <a:cs typeface="Times New Roman" pitchFamily="18" charset="0"/>
              </a:rPr>
              <a:t>Sharing of data improves security through curbing threats to security</a:t>
            </a:r>
          </a:p>
          <a:p>
            <a:r>
              <a:rPr lang="en-US" dirty="0" smtClean="0">
                <a:latin typeface="Times New Roman" pitchFamily="18" charset="0"/>
                <a:cs typeface="Times New Roman" pitchFamily="18" charset="0"/>
              </a:rPr>
              <a:t>Government systems are protected through infrastructure and network design to make them more resilient</a:t>
            </a:r>
            <a:endParaRPr lang="en-US"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143000"/>
          </a:xfrm>
        </p:spPr>
        <p:txBody>
          <a:bodyPr/>
          <a:lstStyle/>
          <a:p>
            <a:r>
              <a:rPr lang="en-US" b="1" dirty="0" smtClean="0">
                <a:latin typeface="Times New Roman" pitchFamily="18" charset="0"/>
                <a:cs typeface="Times New Roman" pitchFamily="18" charset="0"/>
              </a:rPr>
              <a:t>Benefits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US" sz="3600" b="1" dirty="0" smtClean="0">
                <a:latin typeface="Times New Roman" pitchFamily="18" charset="0"/>
                <a:cs typeface="Times New Roman" pitchFamily="18" charset="0"/>
              </a:rPr>
              <a:t>2. Closing </a:t>
            </a:r>
            <a:r>
              <a:rPr lang="en-US" sz="3600" b="1" dirty="0">
                <a:latin typeface="Times New Roman" pitchFamily="18" charset="0"/>
                <a:cs typeface="Times New Roman" pitchFamily="18" charset="0"/>
              </a:rPr>
              <a:t>malicious loopholes</a:t>
            </a:r>
            <a:endParaRPr lang="en-US" sz="3600" dirty="0">
              <a:latin typeface="Times New Roman" pitchFamily="18" charset="0"/>
              <a:cs typeface="Times New Roman" pitchFamily="18" charset="0"/>
            </a:endParaRPr>
          </a:p>
          <a:p>
            <a:r>
              <a:rPr lang="en-US" sz="3600" dirty="0" smtClean="0">
                <a:latin typeface="Times New Roman" pitchFamily="18" charset="0"/>
                <a:cs typeface="Times New Roman" pitchFamily="18" charset="0"/>
              </a:rPr>
              <a:t>It combats counterfeit </a:t>
            </a:r>
            <a:r>
              <a:rPr lang="en-US" sz="3600" dirty="0">
                <a:latin typeface="Times New Roman" pitchFamily="18" charset="0"/>
                <a:cs typeface="Times New Roman" pitchFamily="18" charset="0"/>
              </a:rPr>
              <a:t>plans in the supply </a:t>
            </a:r>
            <a:r>
              <a:rPr lang="en-US" sz="3600" dirty="0" smtClean="0">
                <a:latin typeface="Times New Roman" pitchFamily="18" charset="0"/>
                <a:cs typeface="Times New Roman" pitchFamily="18" charset="0"/>
              </a:rPr>
              <a:t>chain system</a:t>
            </a:r>
          </a:p>
          <a:p>
            <a:r>
              <a:rPr lang="en-US" sz="3600" dirty="0" smtClean="0">
                <a:latin typeface="Times New Roman" pitchFamily="18" charset="0"/>
                <a:cs typeface="Times New Roman" pitchFamily="18" charset="0"/>
              </a:rPr>
              <a:t>Compromised systems are discarded to prevent them from compromising operations</a:t>
            </a:r>
          </a:p>
          <a:p>
            <a:r>
              <a:rPr lang="en-US" sz="3600" dirty="0" smtClean="0">
                <a:latin typeface="Times New Roman" pitchFamily="18" charset="0"/>
                <a:cs typeface="Times New Roman" pitchFamily="18" charset="0"/>
              </a:rPr>
              <a:t>Risk management is easily achieved</a:t>
            </a:r>
            <a:endParaRPr lang="en-US" sz="36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Benefits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US" sz="3200" b="1" dirty="0" smtClean="0">
                <a:latin typeface="Times New Roman" pitchFamily="18" charset="0"/>
                <a:cs typeface="Times New Roman" pitchFamily="18" charset="0"/>
              </a:rPr>
              <a:t>3. It helps in building alliances and coalitions</a:t>
            </a:r>
          </a:p>
          <a:p>
            <a:r>
              <a:rPr lang="en-US" sz="3200" dirty="0" smtClean="0">
                <a:latin typeface="Times New Roman" pitchFamily="18" charset="0"/>
                <a:cs typeface="Times New Roman" pitchFamily="18" charset="0"/>
              </a:rPr>
              <a:t>Public and private companies establish partnerships and relationships.</a:t>
            </a:r>
          </a:p>
          <a:p>
            <a:r>
              <a:rPr lang="en-US" sz="3200" dirty="0" smtClean="0">
                <a:latin typeface="Times New Roman" pitchFamily="18" charset="0"/>
                <a:cs typeface="Times New Roman" pitchFamily="18" charset="0"/>
              </a:rPr>
              <a:t>Inland and foreign countries are used to establish strong cyber security systems</a:t>
            </a:r>
          </a:p>
          <a:p>
            <a:r>
              <a:rPr lang="en-US" sz="3200" dirty="0" smtClean="0">
                <a:latin typeface="Times New Roman" pitchFamily="18" charset="0"/>
                <a:cs typeface="Times New Roman" pitchFamily="18" charset="0"/>
              </a:rPr>
              <a:t>Strong networks which are resistant to cyber threats are developed through the partnerships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b="1" dirty="0" smtClean="0">
                <a:latin typeface="Times New Roman" pitchFamily="18" charset="0"/>
                <a:cs typeface="Times New Roman" pitchFamily="18" charset="0"/>
              </a:rPr>
              <a:t>Cyber Security Diagram </a:t>
            </a:r>
            <a:endParaRPr lang="en-US" b="1" dirty="0">
              <a:latin typeface="Times New Roman" pitchFamily="18" charset="0"/>
              <a:cs typeface="Times New Roman" pitchFamily="18" charset="0"/>
            </a:endParaRPr>
          </a:p>
        </p:txBody>
      </p:sp>
      <p:pic>
        <p:nvPicPr>
          <p:cNvPr id="1026" name="Picture 2" descr="C:\Users\JANEM\Desktop\csss.png"/>
          <p:cNvPicPr>
            <a:picLocks noGrp="1" noChangeAspect="1" noChangeArrowheads="1"/>
          </p:cNvPicPr>
          <p:nvPr>
            <p:ph idx="1"/>
          </p:nvPr>
        </p:nvPicPr>
        <p:blipFill>
          <a:blip r:embed="rId3"/>
          <a:srcRect/>
          <a:stretch>
            <a:fillRect/>
          </a:stretch>
        </p:blipFill>
        <p:spPr bwMode="auto">
          <a:xfrm>
            <a:off x="0" y="609600"/>
            <a:ext cx="9144000" cy="62484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Times New Roman" pitchFamily="18" charset="0"/>
                <a:cs typeface="Times New Roman" pitchFamily="18" charset="0"/>
              </a:rPr>
              <a:t>References</a:t>
            </a:r>
            <a:endParaRPr lang="en-US" sz="5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pPr>
              <a:buNone/>
            </a:pPr>
            <a:r>
              <a:rPr lang="en-US" dirty="0" smtClean="0">
                <a:latin typeface="Times New Roman" pitchFamily="18" charset="0"/>
                <a:cs typeface="Times New Roman" pitchFamily="18" charset="0"/>
              </a:rPr>
              <a:t>Amber </a:t>
            </a:r>
            <a:r>
              <a:rPr lang="en-US" dirty="0" err="1">
                <a:latin typeface="Times New Roman" pitchFamily="18" charset="0"/>
                <a:cs typeface="Times New Roman" pitchFamily="18" charset="0"/>
              </a:rPr>
              <a:t>Corrin</a:t>
            </a:r>
            <a:r>
              <a:rPr lang="en-US" dirty="0">
                <a:latin typeface="Times New Roman" pitchFamily="18" charset="0"/>
                <a:cs typeface="Times New Roman" pitchFamily="18" charset="0"/>
              </a:rPr>
              <a:t> (2016). </a:t>
            </a:r>
            <a:r>
              <a:rPr lang="en-US" i="1" dirty="0">
                <a:latin typeface="Times New Roman" pitchFamily="18" charset="0"/>
                <a:cs typeface="Times New Roman" pitchFamily="18" charset="0"/>
              </a:rPr>
              <a:t>Defense Industrial Base: Protecting the nation's protectors</a:t>
            </a:r>
            <a:r>
              <a:rPr lang="en-US" dirty="0">
                <a:latin typeface="Times New Roman" pitchFamily="18" charset="0"/>
                <a:cs typeface="Times New Roman" pitchFamily="18" charset="0"/>
              </a:rPr>
              <a:t>. Federal Times. Retrieved on March 2, 2020 from </a:t>
            </a:r>
            <a:r>
              <a:rPr lang="en-US" u="sng" dirty="0">
                <a:latin typeface="Times New Roman" pitchFamily="18" charset="0"/>
                <a:cs typeface="Times New Roman" pitchFamily="18" charset="0"/>
                <a:hlinkClick r:id="rId2"/>
              </a:rPr>
              <a:t>https://www.federaltimes.com/smr/critical-infrastructure/2016/07/18/defense-industrial-base-protecting-the-nation-s-protectors/</a:t>
            </a:r>
            <a:r>
              <a:rPr lang="en-US" dirty="0">
                <a:latin typeface="Times New Roman" pitchFamily="18" charset="0"/>
                <a:cs typeface="Times New Roman" pitchFamily="18" charset="0"/>
              </a:rPr>
              <a:t> </a:t>
            </a:r>
          </a:p>
          <a:p>
            <a:pPr>
              <a:buNone/>
            </a:pPr>
            <a:r>
              <a:rPr lang="en-US" dirty="0">
                <a:latin typeface="Times New Roman" pitchFamily="18" charset="0"/>
                <a:cs typeface="Times New Roman" pitchFamily="18" charset="0"/>
              </a:rPr>
              <a:t>Internet security alliance. (2019). </a:t>
            </a:r>
            <a:r>
              <a:rPr lang="en-US" i="1" dirty="0">
                <a:latin typeface="Times New Roman" pitchFamily="18" charset="0"/>
                <a:cs typeface="Times New Roman" pitchFamily="18" charset="0"/>
              </a:rPr>
              <a:t>Defense Industrial Base: </a:t>
            </a:r>
            <a:r>
              <a:rPr lang="en-US" i="1" dirty="0" err="1">
                <a:latin typeface="Times New Roman" pitchFamily="18" charset="0"/>
                <a:cs typeface="Times New Roman" pitchFamily="18" charset="0"/>
              </a:rPr>
              <a:t>Cybersecurity</a:t>
            </a:r>
            <a:r>
              <a:rPr lang="en-US" dirty="0">
                <a:latin typeface="Times New Roman" pitchFamily="18" charset="0"/>
                <a:cs typeface="Times New Roman" pitchFamily="18" charset="0"/>
              </a:rPr>
              <a:t>. Retrieved on March 2, 2020 from </a:t>
            </a:r>
            <a:r>
              <a:rPr lang="en-US" u="sng" dirty="0">
                <a:latin typeface="Times New Roman" pitchFamily="18" charset="0"/>
                <a:cs typeface="Times New Roman" pitchFamily="18" charset="0"/>
                <a:hlinkClick r:id="rId3"/>
              </a:rPr>
              <a:t>https://isalliance.org/sectors/defense-industrial-base/</a:t>
            </a:r>
            <a:r>
              <a:rPr lang="en-US" dirty="0">
                <a:latin typeface="Times New Roman" pitchFamily="18" charset="0"/>
                <a:cs typeface="Times New Roman" pitchFamily="18" charset="0"/>
              </a:rPr>
              <a:t>  </a:t>
            </a:r>
          </a:p>
          <a:p>
            <a:pPr>
              <a:buNone/>
            </a:pPr>
            <a:r>
              <a:rPr lang="en-US" dirty="0">
                <a:latin typeface="Times New Roman" pitchFamily="18" charset="0"/>
                <a:cs typeface="Times New Roman" pitchFamily="18" charset="0"/>
              </a:rPr>
              <a:t>Morgan Dwyer (2019).  </a:t>
            </a:r>
            <a:r>
              <a:rPr lang="en-US" i="1" dirty="0">
                <a:latin typeface="Times New Roman" pitchFamily="18" charset="0"/>
                <a:cs typeface="Times New Roman" pitchFamily="18" charset="0"/>
              </a:rPr>
              <a:t>A Commentary: Does the Defense Department’s New Approach to Industrial Base </a:t>
            </a:r>
            <a:r>
              <a:rPr lang="en-US" i="1" dirty="0" err="1">
                <a:latin typeface="Times New Roman" pitchFamily="18" charset="0"/>
                <a:cs typeface="Times New Roman" pitchFamily="18" charset="0"/>
              </a:rPr>
              <a:t>Cybersecurity</a:t>
            </a:r>
            <a:r>
              <a:rPr lang="en-US" i="1" dirty="0">
                <a:latin typeface="Times New Roman" pitchFamily="18" charset="0"/>
                <a:cs typeface="Times New Roman" pitchFamily="18" charset="0"/>
              </a:rPr>
              <a:t> Create More Problems Than It Solves?</a:t>
            </a:r>
            <a:r>
              <a:rPr lang="en-US" dirty="0">
                <a:latin typeface="Times New Roman" pitchFamily="18" charset="0"/>
                <a:cs typeface="Times New Roman" pitchFamily="18" charset="0"/>
              </a:rPr>
              <a:t> Centre for Strategic and International Studies. Retrieved on March 2, 2020 from </a:t>
            </a:r>
            <a:r>
              <a:rPr lang="en-US" u="sng" dirty="0">
                <a:latin typeface="Times New Roman" pitchFamily="18" charset="0"/>
                <a:cs typeface="Times New Roman" pitchFamily="18" charset="0"/>
                <a:hlinkClick r:id="rId4"/>
              </a:rPr>
              <a:t>https://www.csis.org/analysis/does-defense-departments-new-approach-industrial-base-cybersecurity-create-more-problems-it</a:t>
            </a:r>
            <a:r>
              <a:rPr lang="en-US" dirty="0">
                <a:latin typeface="Times New Roman" pitchFamily="18" charset="0"/>
                <a:cs typeface="Times New Roman" pitchFamily="18" charset="0"/>
              </a:rPr>
              <a:t> </a:t>
            </a:r>
          </a:p>
          <a:p>
            <a:endParaRPr lang="en-US"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389</TotalTime>
  <Words>1385</Words>
  <Application>Microsoft Office PowerPoint</Application>
  <PresentationFormat>On-screen Show (4:3)</PresentationFormat>
  <Paragraphs>81</Paragraphs>
  <Slides>12</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Calibri</vt:lpstr>
      <vt:lpstr>Constantia</vt:lpstr>
      <vt:lpstr>Times New Roman</vt:lpstr>
      <vt:lpstr>Wingdings 2</vt:lpstr>
      <vt:lpstr>Flow</vt:lpstr>
      <vt:lpstr>Cyber Security</vt:lpstr>
      <vt:lpstr>Defense Industrial Base sector (DIB)</vt:lpstr>
      <vt:lpstr>Challenges</vt:lpstr>
      <vt:lpstr>Challenges continued</vt:lpstr>
      <vt:lpstr>Challenges continued</vt:lpstr>
      <vt:lpstr>Challenges continued</vt:lpstr>
      <vt:lpstr>Challenges continued</vt:lpstr>
      <vt:lpstr>Benefits of Cyber Security in Defense Industrial Base sector</vt:lpstr>
      <vt:lpstr>Benefits</vt:lpstr>
      <vt:lpstr>Benefits</vt:lpstr>
      <vt:lpstr>Cyber Security Diagram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Windows User</cp:lastModifiedBy>
  <cp:revision>16</cp:revision>
  <dcterms:created xsi:type="dcterms:W3CDTF">2020-03-02T06:11:13Z</dcterms:created>
  <dcterms:modified xsi:type="dcterms:W3CDTF">2020-03-02T12:56:48Z</dcterms:modified>
</cp:coreProperties>
</file>